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handoutMasterIdLst>
    <p:handoutMasterId r:id="rId6"/>
  </p:handoutMasterIdLst>
  <p:sldIdLst>
    <p:sldId id="260" r:id="rId4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363">
          <p15:clr>
            <a:srgbClr val="A4A3A4"/>
          </p15:clr>
        </p15:guide>
        <p15:guide id="6" pos="16918">
          <p15:clr>
            <a:srgbClr val="A4A3A4"/>
          </p15:clr>
        </p15:guide>
        <p15:guide id="7" orient="horz" pos="5184" userDrawn="1">
          <p15:clr>
            <a:srgbClr val="A4A3A4"/>
          </p15:clr>
        </p15:guide>
        <p15:guide id="8" pos="86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2F2"/>
    <a:srgbClr val="C99700"/>
    <a:srgbClr val="002855"/>
    <a:srgbClr val="F2F4F2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5" autoAdjust="0"/>
    <p:restoredTop sz="94694" autoAdjust="0"/>
  </p:normalViewPr>
  <p:slideViewPr>
    <p:cSldViewPr snapToGrid="0" snapToObjects="1" showGuides="1">
      <p:cViewPr>
        <p:scale>
          <a:sx n="42" d="100"/>
          <a:sy n="42" d="100"/>
        </p:scale>
        <p:origin x="48" y="624"/>
      </p:cViewPr>
      <p:guideLst>
        <p:guide orient="horz" pos="1659"/>
        <p:guide orient="horz" pos="144"/>
        <p:guide orient="horz" pos="10080"/>
        <p:guide orient="horz"/>
        <p:guide pos="363"/>
        <p:guide pos="16918"/>
        <p:guide orient="horz" pos="5184"/>
        <p:guide pos="8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217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Figure 1: Mental Health Assessment Scores in Postpartum Women</a:t>
            </a:r>
          </a:p>
        </c:rich>
      </c:tx>
      <c:layout>
        <c:manualLayout>
          <c:xMode val="edge"/>
          <c:yMode val="edge"/>
          <c:x val="1.2479286494136472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9443863891957525"/>
          <c:w val="0.98777777777777775"/>
          <c:h val="0.56217214687279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Control</c:v>
                </c:pt>
              </c:strCache>
            </c:strRef>
          </c:tx>
          <c:spPr>
            <a:solidFill>
              <a:srgbClr val="002855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elete val="1"/>
          </c:dLbls>
          <c:errBars>
            <c:errBarType val="both"/>
            <c:errValType val="cust"/>
            <c:noEndCap val="0"/>
            <c:plus>
              <c:numRef>
                <c:f>Sheet1!$B$4:$G$4</c:f>
                <c:numCache>
                  <c:formatCode>General</c:formatCode>
                  <c:ptCount val="6"/>
                  <c:pt idx="0">
                    <c:v>2.0499999999999998</c:v>
                  </c:pt>
                  <c:pt idx="1">
                    <c:v>2.2999999999999998</c:v>
                  </c:pt>
                  <c:pt idx="2">
                    <c:v>1.5</c:v>
                  </c:pt>
                  <c:pt idx="3">
                    <c:v>1.8</c:v>
                  </c:pt>
                  <c:pt idx="4">
                    <c:v>1.75</c:v>
                  </c:pt>
                  <c:pt idx="5">
                    <c:v>2.1</c:v>
                  </c:pt>
                </c:numCache>
              </c:numRef>
            </c:plus>
            <c:minus>
              <c:numRef>
                <c:f>Sheet1!$B$4:$G$4</c:f>
                <c:numCache>
                  <c:formatCode>General</c:formatCode>
                  <c:ptCount val="6"/>
                  <c:pt idx="0">
                    <c:v>2.0499999999999998</c:v>
                  </c:pt>
                  <c:pt idx="1">
                    <c:v>2.2999999999999998</c:v>
                  </c:pt>
                  <c:pt idx="2">
                    <c:v>1.5</c:v>
                  </c:pt>
                  <c:pt idx="3">
                    <c:v>1.8</c:v>
                  </c:pt>
                  <c:pt idx="4">
                    <c:v>1.75</c:v>
                  </c:pt>
                  <c:pt idx="5">
                    <c:v>2.1</c:v>
                  </c:pt>
                </c:numCache>
              </c:numRef>
            </c:minus>
            <c:spPr>
              <a:noFill/>
              <a:ln w="9525">
                <a:solidFill>
                  <a:schemeClr val="tx2">
                    <a:lumMod val="75000"/>
                    <a:lumOff val="25000"/>
                  </a:schemeClr>
                </a:solidFill>
                <a:round/>
              </a:ln>
              <a:effectLst/>
            </c:spPr>
          </c:errBars>
          <c:cat>
            <c:multiLvlStrRef>
              <c:f>Sheet1!$B$1:$G$2</c:f>
              <c:multiLvlStrCache>
                <c:ptCount val="6"/>
                <c:lvl>
                  <c:pt idx="0">
                    <c:v>Birth Hospitalization (Baseline) Score</c:v>
                  </c:pt>
                  <c:pt idx="1">
                    <c:v>6 Week Postpartum Score</c:v>
                  </c:pt>
                  <c:pt idx="2">
                    <c:v>Birth Hospitalization (Baseline) Score</c:v>
                  </c:pt>
                  <c:pt idx="3">
                    <c:v>6 Week Postpartum Score</c:v>
                  </c:pt>
                  <c:pt idx="4">
                    <c:v>Birth Hospitalization (Baseline) Score</c:v>
                  </c:pt>
                  <c:pt idx="5">
                    <c:v>6 Week Postpartum Score</c:v>
                  </c:pt>
                </c:lvl>
                <c:lvl>
                  <c:pt idx="0">
                    <c:v>EPDS</c:v>
                  </c:pt>
                  <c:pt idx="2">
                    <c:v>PHQ-9</c:v>
                  </c:pt>
                  <c:pt idx="4">
                    <c:v>GAD-7</c:v>
                  </c:pt>
                </c:lvl>
              </c:multiLvlStrCache>
            </c:multiLvlStrRef>
          </c:cat>
          <c:val>
            <c:numRef>
              <c:f>Sheet1!$B$3:$G$3</c:f>
              <c:numCache>
                <c:formatCode>General</c:formatCode>
                <c:ptCount val="6"/>
                <c:pt idx="0">
                  <c:v>5.3</c:v>
                </c:pt>
                <c:pt idx="1">
                  <c:v>4.4000000000000004</c:v>
                </c:pt>
                <c:pt idx="2">
                  <c:v>3.3</c:v>
                </c:pt>
                <c:pt idx="3">
                  <c:v>3.1</c:v>
                </c:pt>
                <c:pt idx="4">
                  <c:v>3.5</c:v>
                </c:pt>
                <c:pt idx="5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3E-E449-A6D7-94B1C8572972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Intervention</c:v>
                </c:pt>
              </c:strCache>
            </c:strRef>
          </c:tx>
          <c:spPr>
            <a:solidFill>
              <a:srgbClr val="C997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elete val="1"/>
          </c:dLbls>
          <c:errBars>
            <c:errBarType val="both"/>
            <c:errValType val="cust"/>
            <c:noEndCap val="0"/>
            <c:plus>
              <c:numRef>
                <c:f>Sheet1!$B$6:$G$6</c:f>
                <c:numCache>
                  <c:formatCode>General</c:formatCode>
                  <c:ptCount val="6"/>
                  <c:pt idx="0">
                    <c:v>2.4</c:v>
                  </c:pt>
                  <c:pt idx="1">
                    <c:v>2.5499999999999998</c:v>
                  </c:pt>
                  <c:pt idx="2">
                    <c:v>2.2000000000000002</c:v>
                  </c:pt>
                  <c:pt idx="3">
                    <c:v>1.5</c:v>
                  </c:pt>
                  <c:pt idx="4">
                    <c:v>1.75</c:v>
                  </c:pt>
                  <c:pt idx="5">
                    <c:v>1.95</c:v>
                  </c:pt>
                </c:numCache>
              </c:numRef>
            </c:plus>
            <c:minus>
              <c:numRef>
                <c:f>Sheet1!$B$6:$G$6</c:f>
                <c:numCache>
                  <c:formatCode>General</c:formatCode>
                  <c:ptCount val="6"/>
                  <c:pt idx="0">
                    <c:v>2.4</c:v>
                  </c:pt>
                  <c:pt idx="1">
                    <c:v>2.5499999999999998</c:v>
                  </c:pt>
                  <c:pt idx="2">
                    <c:v>2.2000000000000002</c:v>
                  </c:pt>
                  <c:pt idx="3">
                    <c:v>1.5</c:v>
                  </c:pt>
                  <c:pt idx="4">
                    <c:v>1.75</c:v>
                  </c:pt>
                  <c:pt idx="5">
                    <c:v>1.95</c:v>
                  </c:pt>
                </c:numCache>
              </c:numRef>
            </c:minus>
            <c:spPr>
              <a:noFill/>
              <a:ln w="9525">
                <a:solidFill>
                  <a:schemeClr val="tx2">
                    <a:lumMod val="75000"/>
                    <a:lumOff val="25000"/>
                  </a:schemeClr>
                </a:solidFill>
                <a:round/>
              </a:ln>
              <a:effectLst/>
            </c:spPr>
          </c:errBars>
          <c:cat>
            <c:multiLvlStrRef>
              <c:f>Sheet1!$B$1:$G$2</c:f>
              <c:multiLvlStrCache>
                <c:ptCount val="6"/>
                <c:lvl>
                  <c:pt idx="0">
                    <c:v>Birth Hospitalization (Baseline) Score</c:v>
                  </c:pt>
                  <c:pt idx="1">
                    <c:v>6 Week Postpartum Score</c:v>
                  </c:pt>
                  <c:pt idx="2">
                    <c:v>Birth Hospitalization (Baseline) Score</c:v>
                  </c:pt>
                  <c:pt idx="3">
                    <c:v>6 Week Postpartum Score</c:v>
                  </c:pt>
                  <c:pt idx="4">
                    <c:v>Birth Hospitalization (Baseline) Score</c:v>
                  </c:pt>
                  <c:pt idx="5">
                    <c:v>6 Week Postpartum Score</c:v>
                  </c:pt>
                </c:lvl>
                <c:lvl>
                  <c:pt idx="0">
                    <c:v>EPDS</c:v>
                  </c:pt>
                  <c:pt idx="2">
                    <c:v>PHQ-9</c:v>
                  </c:pt>
                  <c:pt idx="4">
                    <c:v>GAD-7</c:v>
                  </c:pt>
                </c:lvl>
              </c:multiLvlStrCache>
            </c:multiLvlStrRef>
          </c:cat>
          <c:val>
            <c:numRef>
              <c:f>Sheet1!$B$5:$G$5</c:f>
              <c:numCache>
                <c:formatCode>General</c:formatCode>
                <c:ptCount val="6"/>
                <c:pt idx="0">
                  <c:v>5.7</c:v>
                </c:pt>
                <c:pt idx="1">
                  <c:v>4.5999999999999996</c:v>
                </c:pt>
                <c:pt idx="2">
                  <c:v>4.5999999999999996</c:v>
                </c:pt>
                <c:pt idx="3">
                  <c:v>3.1</c:v>
                </c:pt>
                <c:pt idx="4">
                  <c:v>4.3</c:v>
                </c:pt>
                <c:pt idx="5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3E-E449-A6D7-94B1C857297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41755096"/>
        <c:axId val="2141982632"/>
      </c:barChart>
      <c:catAx>
        <c:axId val="2141755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982632"/>
        <c:crosses val="autoZero"/>
        <c:auto val="1"/>
        <c:lblAlgn val="ctr"/>
        <c:lblOffset val="100"/>
        <c:noMultiLvlLbl val="0"/>
      </c:catAx>
      <c:valAx>
        <c:axId val="2141982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755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5517133341168963"/>
          <c:y val="5.6450039691138695E-2"/>
          <c:w val="0.24482868852018302"/>
          <c:h val="6.90080025333159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0.19891</cdr:x>
      <cdr:y>0.26114</cdr:y>
    </cdr:from>
    <cdr:to>
      <cdr:x>0.25891</cdr:x>
      <cdr:y>0.34213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41592" y="1449758"/>
          <a:ext cx="736507" cy="4496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4.61</a:t>
          </a:r>
        </a:p>
      </cdr:txBody>
    </cdr:sp>
  </cdr:relSizeAnchor>
  <cdr:relSizeAnchor xmlns:cdr="http://schemas.openxmlformats.org/drawingml/2006/chartDrawing">
    <cdr:from>
      <cdr:x>0.10205</cdr:x>
      <cdr:y>0.18493</cdr:y>
    </cdr:from>
    <cdr:to>
      <cdr:x>0.16205</cdr:x>
      <cdr:y>0.26592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52715" y="1026638"/>
          <a:ext cx="736508" cy="449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5.51</a:t>
          </a:r>
        </a:p>
      </cdr:txBody>
    </cdr:sp>
  </cdr:relSizeAnchor>
  <cdr:relSizeAnchor xmlns:cdr="http://schemas.openxmlformats.org/drawingml/2006/chartDrawing">
    <cdr:from>
      <cdr:x>0.03917</cdr:x>
      <cdr:y>0.22065</cdr:y>
    </cdr:from>
    <cdr:to>
      <cdr:x>0.09917</cdr:x>
      <cdr:y>0.30164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80818" y="1224946"/>
          <a:ext cx="736507" cy="449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5.37</a:t>
          </a:r>
        </a:p>
      </cdr:txBody>
    </cdr:sp>
  </cdr:relSizeAnchor>
  <cdr:relSizeAnchor xmlns:cdr="http://schemas.openxmlformats.org/drawingml/2006/chartDrawing">
    <cdr:from>
      <cdr:x>0.25896</cdr:x>
      <cdr:y>0.23806</cdr:y>
    </cdr:from>
    <cdr:to>
      <cdr:x>0.33225</cdr:x>
      <cdr:y>0.31905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78803" y="1321614"/>
          <a:ext cx="899669" cy="4496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4.88</a:t>
          </a:r>
        </a:p>
      </cdr:txBody>
    </cdr:sp>
  </cdr:relSizeAnchor>
  <cdr:relSizeAnchor xmlns:cdr="http://schemas.openxmlformats.org/drawingml/2006/chartDrawing">
    <cdr:from>
      <cdr:x>0.35717</cdr:x>
      <cdr:y>0.37141</cdr:y>
    </cdr:from>
    <cdr:to>
      <cdr:x>0.43046</cdr:x>
      <cdr:y>0.4524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384328" y="2061917"/>
          <a:ext cx="899668" cy="449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3.36</a:t>
          </a:r>
        </a:p>
      </cdr:txBody>
    </cdr:sp>
  </cdr:relSizeAnchor>
  <cdr:relSizeAnchor xmlns:cdr="http://schemas.openxmlformats.org/drawingml/2006/chartDrawing">
    <cdr:from>
      <cdr:x>0.42239</cdr:x>
      <cdr:y>0.25716</cdr:y>
    </cdr:from>
    <cdr:to>
      <cdr:x>0.49569</cdr:x>
      <cdr:y>0.33815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184943" y="1427630"/>
          <a:ext cx="899668" cy="4496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4.41*</a:t>
          </a:r>
        </a:p>
      </cdr:txBody>
    </cdr:sp>
  </cdr:relSizeAnchor>
  <cdr:relSizeAnchor xmlns:cdr="http://schemas.openxmlformats.org/drawingml/2006/chartDrawing">
    <cdr:from>
      <cdr:x>0.52877</cdr:x>
      <cdr:y>0.36186</cdr:y>
    </cdr:from>
    <cdr:to>
      <cdr:x>0.58877</cdr:x>
      <cdr:y>0.44285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490730" y="2008883"/>
          <a:ext cx="736507" cy="449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3.23</a:t>
          </a:r>
        </a:p>
      </cdr:txBody>
    </cdr:sp>
  </cdr:relSizeAnchor>
  <cdr:relSizeAnchor xmlns:cdr="http://schemas.openxmlformats.org/drawingml/2006/chartDrawing">
    <cdr:from>
      <cdr:x>0.58765</cdr:x>
      <cdr:y>0.3826</cdr:y>
    </cdr:from>
    <cdr:to>
      <cdr:x>0.65591</cdr:x>
      <cdr:y>0.46359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7213457" y="2124063"/>
          <a:ext cx="837887" cy="449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3.09*</a:t>
          </a:r>
        </a:p>
      </cdr:txBody>
    </cdr:sp>
  </cdr:relSizeAnchor>
  <cdr:relSizeAnchor xmlns:cdr="http://schemas.openxmlformats.org/drawingml/2006/chartDrawing">
    <cdr:from>
      <cdr:x>0.69103</cdr:x>
      <cdr:y>0.34713</cdr:y>
    </cdr:from>
    <cdr:to>
      <cdr:x>0.75103</cdr:x>
      <cdr:y>0.42813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8482496" y="1927108"/>
          <a:ext cx="736508" cy="449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3.60</a:t>
          </a:r>
        </a:p>
      </cdr:txBody>
    </cdr:sp>
  </cdr:relSizeAnchor>
  <cdr:relSizeAnchor xmlns:cdr="http://schemas.openxmlformats.org/drawingml/2006/chartDrawing">
    <cdr:from>
      <cdr:x>0.75427</cdr:x>
      <cdr:y>0.29559</cdr:y>
    </cdr:from>
    <cdr:to>
      <cdr:x>0.81427</cdr:x>
      <cdr:y>0.37659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9258761" y="1640978"/>
          <a:ext cx="736507" cy="449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4.04</a:t>
          </a:r>
        </a:p>
      </cdr:txBody>
    </cdr:sp>
  </cdr:relSizeAnchor>
  <cdr:relSizeAnchor xmlns:cdr="http://schemas.openxmlformats.org/drawingml/2006/chartDrawing">
    <cdr:from>
      <cdr:x>0.85427</cdr:x>
      <cdr:y>0.31848</cdr:y>
    </cdr:from>
    <cdr:to>
      <cdr:x>0.91427</cdr:x>
      <cdr:y>0.39948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0486274" y="1768082"/>
          <a:ext cx="736508" cy="449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3.63</a:t>
          </a:r>
        </a:p>
      </cdr:txBody>
    </cdr:sp>
  </cdr:relSizeAnchor>
  <cdr:relSizeAnchor xmlns:cdr="http://schemas.openxmlformats.org/drawingml/2006/chartDrawing">
    <cdr:from>
      <cdr:x>0.91985</cdr:x>
      <cdr:y>0.34733</cdr:y>
    </cdr:from>
    <cdr:to>
      <cdr:x>0.97985</cdr:x>
      <cdr:y>0.42832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1291282" y="1928267"/>
          <a:ext cx="736507" cy="4496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solidFill>
                <a:schemeClr val="tx1"/>
              </a:solidFill>
            </a:rPr>
            <a:t>3.32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4DF718-517E-9444-8D44-A61650E939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3CDEC-5665-6547-9930-981349B5B4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7DEE-E0C3-DD40-AAD2-8735AA17FB5A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9AD60-ABDF-7C43-81FA-E3D972D67F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CA4660-092D-784D-B7BD-076255579E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B0C37-FFA5-7545-BA0D-2F0647075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81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2/15/21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76461" y="3341566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674416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341566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latin typeface="+mn-lt"/>
              </a:defRPr>
            </a:lvl1pPr>
            <a:lvl2pPr marL="1304925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06500" y="3341566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563293" marR="0" indent="-34290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948667"/>
            <a:ext cx="6286500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948667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2839" y="7709372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2839" y="7322011"/>
            <a:ext cx="628766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2921433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76460" y="8094153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1373188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86" hasCustomPrompt="1"/>
          </p:nvPr>
        </p:nvSpPr>
        <p:spPr>
          <a:xfrm>
            <a:off x="20572840" y="3341566"/>
            <a:ext cx="62825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87" hasCustomPrompt="1"/>
          </p:nvPr>
        </p:nvSpPr>
        <p:spPr>
          <a:xfrm>
            <a:off x="20572839" y="13303950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1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354109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6900"/>
            <a:ext cx="8483204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44569"/>
            <a:ext cx="8483203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309786"/>
            <a:ext cx="848220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378398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946900"/>
            <a:ext cx="8487172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946900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354109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28515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62783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41645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3009246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29339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432806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3009246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60455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3009246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436775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59451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62784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6A2B5-AFD9-0042-B1FA-1550A42F4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950" y="876300"/>
            <a:ext cx="23660100" cy="31813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461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299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facebook.com/pages/PosterPresentationscom/217914411419?v=app_4949752878&amp;ref=ts" TargetMode="External"/><Relationship Id="rId5" Type="http://schemas.openxmlformats.org/officeDocument/2006/relationships/image" Target="../media/image2.png"/><Relationship Id="rId4" Type="http://schemas.openxmlformats.org/officeDocument/2006/relationships/theme" Target="../theme/theme3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79" y="615971"/>
            <a:ext cx="2761491" cy="1261874"/>
          </a:xfrm>
          <a:prstGeom prst="rect">
            <a:avLst/>
          </a:prstGeom>
        </p:spPr>
      </p:pic>
      <p:sp>
        <p:nvSpPr>
          <p:cNvPr id="37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8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5971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4310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227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464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6"/>
            </p:cNvPr>
            <p:cNvPicPr>
              <a:picLocks noChangeAspect="1" noChangeArrowheads="1"/>
            </p:cNvPicPr>
            <p:nvPr userDrawn="1"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2648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5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6.jpg"/><Relationship Id="rId9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733972" y="3630328"/>
            <a:ext cx="5943601" cy="495458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300" dirty="0"/>
              <a:t>There are many barriers to accessing postpartum mental health resources, which include limited availability and cost. Automated conversational agents (chatbots) can deliver cognitive-behavioral-therapy content through message-based conversations, reducing depression and anxiety symptoms in select populations. With many providers turning to telemedicine to provide care for patients, chatbots can work at a much larger scale and can support patients who cannot afford care or communicate well in English. </a:t>
            </a:r>
            <a:r>
              <a:rPr lang="en-US" sz="2300" b="1" dirty="0">
                <a:cs typeface="Arial"/>
              </a:rPr>
              <a:t>This study evaluates the efficacy and acceptability of a chatbot as a postpartum mood management tool, </a:t>
            </a:r>
            <a:r>
              <a:rPr lang="en-US" sz="2300" b="1" dirty="0"/>
              <a:t>as assessed by 5 validated scales. </a:t>
            </a:r>
          </a:p>
          <a:p>
            <a:pPr marL="0" indent="0">
              <a:buNone/>
            </a:pPr>
            <a:endParaRPr lang="en-US" sz="23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589280" y="3022918"/>
            <a:ext cx="6280150" cy="536575"/>
          </a:xfrm>
          <a:prstGeom prst="rect">
            <a:avLst/>
          </a:prstGeom>
          <a:solidFill>
            <a:srgbClr val="002855"/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OBJECTIVE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685366" y="9744459"/>
            <a:ext cx="6030744" cy="643096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300" dirty="0">
                <a:cs typeface="Arial"/>
              </a:rPr>
              <a:t>Participants who were English-speaking,  ≥ 18 years, owned a smartphone, and delivered a liveborn neonate were recruited during their birth hospitalization and randomized to chatbot use or treatment as usual. </a:t>
            </a:r>
            <a:r>
              <a:rPr lang="en-US" sz="2300" dirty="0"/>
              <a:t>Exclusion criteria were women with a fetal or neonatal demise during this hospitalization. </a:t>
            </a:r>
            <a:r>
              <a:rPr lang="en-US" sz="2300" dirty="0">
                <a:cs typeface="Arial"/>
              </a:rPr>
              <a:t>EPDS (Edinburgh Postnatal Depression Scale), PHQ (Patient Health Questionnaire-9), and GAD (Generalized Anxiety Disorder-7) were administered during birth hospitalization and at 6 weeks postpartum, with lower scores reflecting decreased depression and anxiety. CSQ-8 (Client Satisfaction Questionnaire) and WAI-SR (Working Alliance Inventory – Short Revised) were used to assess satisfaction and acceptability in the chatbot group.</a:t>
            </a:r>
          </a:p>
          <a:p>
            <a:pPr marL="0" indent="0">
              <a:buNone/>
            </a:pPr>
            <a:endParaRPr lang="en-US" sz="23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14404975" y="5370513"/>
            <a:ext cx="13027025" cy="48418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RESULTS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7600965" y="3812859"/>
            <a:ext cx="6094715" cy="496538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cs typeface="Arial"/>
              </a:rPr>
              <a:t>152 women completed baseline and 6 week surveys</a:t>
            </a:r>
            <a:r>
              <a:rPr lang="en-US" sz="2400" b="1" dirty="0">
                <a:cs typeface="Arial"/>
              </a:rPr>
              <a:t>. There was a significant decrease in mean PHQ-9 score in the chatbot group from baseline to 6 weeks (-1.32, p=0.025)</a:t>
            </a:r>
            <a:r>
              <a:rPr lang="en-US" sz="2400" dirty="0">
                <a:cs typeface="Arial"/>
              </a:rPr>
              <a:t>. At 6 weeks postpartum, mean EPDS and GAD scores were similar to baseline and did not differ between groups. 74% of women reported use of the chatbot at least once in the 2 weeks prior to 6 w survey, while 26% of patients reported no use over that time. Of the 68 chatbot users, 91% were satisfied with the application at 6 weeks postpartum and 71% found the application acceptable.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4294967295"/>
          </p:nvPr>
        </p:nvSpPr>
        <p:spPr>
          <a:xfrm>
            <a:off x="3515085" y="1031782"/>
            <a:ext cx="20107275" cy="132391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Anita </a:t>
            </a:r>
            <a:r>
              <a:rPr lang="en-US" sz="2400" dirty="0" err="1"/>
              <a:t>Gunaseelan</a:t>
            </a:r>
            <a:r>
              <a:rPr lang="en-US" sz="2400" dirty="0"/>
              <a:t>, MS2</a:t>
            </a:r>
            <a:r>
              <a:rPr lang="en-US" sz="2400" baseline="30000" dirty="0"/>
              <a:t>1</a:t>
            </a:r>
            <a:r>
              <a:rPr lang="en-US" sz="2400" dirty="0"/>
              <a:t>, Maya Ramachandran, MS4</a:t>
            </a:r>
            <a:r>
              <a:rPr lang="en-US" sz="2400" baseline="30000" dirty="0"/>
              <a:t>2</a:t>
            </a:r>
            <a:r>
              <a:rPr lang="en-US" sz="2400" dirty="0"/>
              <a:t>, Sanaa </a:t>
            </a:r>
            <a:r>
              <a:rPr lang="en-US" sz="2400" dirty="0" err="1"/>
              <a:t>Suharwardy</a:t>
            </a:r>
            <a:r>
              <a:rPr lang="en-US" sz="2400" dirty="0"/>
              <a:t>, MD</a:t>
            </a:r>
            <a:r>
              <a:rPr lang="en-US" sz="2400" baseline="30000" dirty="0"/>
              <a:t>2</a:t>
            </a:r>
            <a:r>
              <a:rPr lang="en-US" sz="2400" dirty="0"/>
              <a:t>,</a:t>
            </a:r>
            <a:r>
              <a:rPr lang="en-US" sz="2400" baseline="30000" dirty="0"/>
              <a:t> </a:t>
            </a:r>
            <a:r>
              <a:rPr lang="en-US" sz="2400" dirty="0"/>
              <a:t>Stephanie A. Leonard, MD</a:t>
            </a:r>
            <a:r>
              <a:rPr lang="en-US" sz="2400" baseline="30000" dirty="0"/>
              <a:t>2</a:t>
            </a:r>
            <a:r>
              <a:rPr lang="en-US" sz="2400" dirty="0"/>
              <a:t>, Athena Robinson</a:t>
            </a:r>
            <a:r>
              <a:rPr lang="en-US" sz="2400" baseline="30000" dirty="0"/>
              <a:t>3</a:t>
            </a:r>
            <a:r>
              <a:rPr lang="en-US" sz="2400" dirty="0"/>
              <a:t>, Amy Judy, MD</a:t>
            </a:r>
            <a:r>
              <a:rPr lang="en-US" sz="2400" baseline="30000" dirty="0"/>
              <a:t>2</a:t>
            </a:r>
          </a:p>
          <a:p>
            <a:pPr marL="0" indent="0" algn="ctr">
              <a:buNone/>
            </a:pPr>
            <a:r>
              <a:rPr lang="en-US" sz="2400" baseline="30000" dirty="0"/>
              <a:t>1</a:t>
            </a:r>
            <a:r>
              <a:rPr lang="en-US" sz="2400" dirty="0"/>
              <a:t>UC Davis School of Medicine, Sacramento, CA; </a:t>
            </a:r>
            <a:r>
              <a:rPr lang="en-US" sz="2400" baseline="30000" dirty="0"/>
              <a:t>2</a:t>
            </a:r>
            <a:r>
              <a:rPr lang="en-US" sz="2400" dirty="0"/>
              <a:t>Stanford University School of Medicine, Stanford, CA; </a:t>
            </a:r>
            <a:r>
              <a:rPr lang="en-US" sz="2400" baseline="30000" dirty="0"/>
              <a:t>3</a:t>
            </a:r>
            <a:r>
              <a:rPr lang="en-US" sz="2400" dirty="0"/>
              <a:t>Woebot Labs, Inc., San Francisco, CA</a:t>
            </a:r>
            <a:endParaRPr lang="en-US" sz="2400" baseline="30000" dirty="0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4294967295"/>
          </p:nvPr>
        </p:nvSpPr>
        <p:spPr>
          <a:xfrm>
            <a:off x="3530233" y="534221"/>
            <a:ext cx="20107275" cy="63917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Efficacy of an Automated Conversational Agent on Postpartum Mental Health: A Randomized, Controlled Trial</a:t>
            </a:r>
          </a:p>
        </p:txBody>
      </p:sp>
      <p:pic>
        <p:nvPicPr>
          <p:cNvPr id="55" name="Picture 38">
            <a:extLst>
              <a:ext uri="{FF2B5EF4-FFF2-40B4-BE49-F238E27FC236}">
                <a16:creationId xmlns:a16="http://schemas.microsoft.com/office/drawing/2014/main" id="{DAA9CFB6-FCD2-3241-9A7F-52A1F8729E5E}"/>
              </a:ext>
            </a:extLst>
          </p:cNvPr>
          <p:cNvPicPr>
            <a:picLocks noGrp="1" noChangeAspect="1" noChangeArrowheads="1"/>
          </p:cNvPicPr>
          <p:nvPr>
            <p:ph type="pic" sz="quarter" idx="429496729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95" t="-12029" r="-1395" b="878"/>
          <a:stretch/>
        </p:blipFill>
        <p:spPr bwMode="auto">
          <a:xfrm>
            <a:off x="23614761" y="518859"/>
            <a:ext cx="3305175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Placeholder 57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80F56803-A5E5-9048-A1D0-248824D1CCD5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15" b="33715"/>
          <a:stretch>
            <a:fillRect/>
          </a:stretch>
        </p:blipFill>
        <p:spPr>
          <a:xfrm>
            <a:off x="-4419600" y="13799185"/>
            <a:ext cx="2644775" cy="1695450"/>
          </a:xfrm>
          <a:prstGeom prst="rect">
            <a:avLst/>
          </a:prstGeom>
        </p:spPr>
      </p:pic>
      <p:pic>
        <p:nvPicPr>
          <p:cNvPr id="62" name="Picture Placeholder 61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5F8E5152-203B-6F47-8589-3C9CC211BEE6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73" b="33873"/>
          <a:stretch>
            <a:fillRect/>
          </a:stretch>
        </p:blipFill>
        <p:spPr>
          <a:xfrm>
            <a:off x="-5242560" y="13982065"/>
            <a:ext cx="2644775" cy="1695450"/>
          </a:xfrm>
          <a:prstGeom prst="rect">
            <a:avLst/>
          </a:prstGeom>
        </p:spPr>
      </p:pic>
      <p:pic>
        <p:nvPicPr>
          <p:cNvPr id="70" name="Picture Placeholder 69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8D1C5E1E-BFC9-6D40-8E10-4E6ACC913FE5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15" b="33715"/>
          <a:stretch>
            <a:fillRect/>
          </a:stretch>
        </p:blipFill>
        <p:spPr>
          <a:xfrm>
            <a:off x="-4937760" y="13799185"/>
            <a:ext cx="2644775" cy="1695450"/>
          </a:xfrm>
          <a:prstGeom prst="rect">
            <a:avLst/>
          </a:prstGeom>
        </p:spPr>
      </p:pic>
      <p:pic>
        <p:nvPicPr>
          <p:cNvPr id="76" name="Picture 75" descr="Image 8.jpg">
            <a:extLst>
              <a:ext uri="{FF2B5EF4-FFF2-40B4-BE49-F238E27FC236}">
                <a16:creationId xmlns:a16="http://schemas.microsoft.com/office/drawing/2014/main" id="{8964D08D-B42D-7040-B0EE-9C0A712565A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7" t="6250" r="9507" b="8813"/>
          <a:stretch/>
        </p:blipFill>
        <p:spPr>
          <a:xfrm>
            <a:off x="13937017" y="3659572"/>
            <a:ext cx="2736707" cy="5182236"/>
          </a:xfrm>
          <a:prstGeom prst="rect">
            <a:avLst/>
          </a:prstGeom>
        </p:spPr>
      </p:pic>
      <p:grpSp>
        <p:nvGrpSpPr>
          <p:cNvPr id="78" name="Group 77">
            <a:extLst>
              <a:ext uri="{FF2B5EF4-FFF2-40B4-BE49-F238E27FC236}">
                <a16:creationId xmlns:a16="http://schemas.microsoft.com/office/drawing/2014/main" id="{3F5E3BFC-A59F-0742-86A9-4F6E13DC6B0A}"/>
              </a:ext>
            </a:extLst>
          </p:cNvPr>
          <p:cNvGrpSpPr/>
          <p:nvPr/>
        </p:nvGrpSpPr>
        <p:grpSpPr>
          <a:xfrm>
            <a:off x="7220824" y="9090429"/>
            <a:ext cx="12939097" cy="6556067"/>
            <a:chOff x="5842955" y="5438705"/>
            <a:chExt cx="25265390" cy="10878377"/>
          </a:xfrm>
        </p:grpSpPr>
        <p:graphicFrame>
          <p:nvGraphicFramePr>
            <p:cNvPr id="79" name="Chart 78">
              <a:extLst>
                <a:ext uri="{FF2B5EF4-FFF2-40B4-BE49-F238E27FC236}">
                  <a16:creationId xmlns:a16="http://schemas.microsoft.com/office/drawing/2014/main" id="{F564840F-7DE0-2B47-9191-F2C52069E61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19355155"/>
                </p:ext>
              </p:extLst>
            </p:nvPr>
          </p:nvGraphicFramePr>
          <p:xfrm>
            <a:off x="6568297" y="5438705"/>
            <a:ext cx="23968895" cy="9211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80" name="Rectangle 1">
              <a:extLst>
                <a:ext uri="{FF2B5EF4-FFF2-40B4-BE49-F238E27FC236}">
                  <a16:creationId xmlns:a16="http://schemas.microsoft.com/office/drawing/2014/main" id="{59833D8C-6C85-334F-9214-BBBF9230621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3505036" y="9345758"/>
              <a:ext cx="5397010" cy="721172"/>
            </a:xfrm>
            <a:prstGeom prst="rect">
              <a:avLst/>
            </a:prstGeom>
            <a:solidFill>
              <a:srgbClr val="F2F4F2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800" dirty="0"/>
                <a:t>Mental Health Assessment Score</a:t>
              </a:r>
            </a:p>
          </p:txBody>
        </p:sp>
        <p:sp>
          <p:nvSpPr>
            <p:cNvPr id="81" name="Rectangle 1">
              <a:extLst>
                <a:ext uri="{FF2B5EF4-FFF2-40B4-BE49-F238E27FC236}">
                  <a16:creationId xmlns:a16="http://schemas.microsoft.com/office/drawing/2014/main" id="{219E7039-4950-1F40-B3A7-1D9281ECC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990" y="14938222"/>
              <a:ext cx="24203355" cy="1378860"/>
            </a:xfrm>
            <a:prstGeom prst="rect">
              <a:avLst/>
            </a:prstGeom>
            <a:solidFill>
              <a:srgbClr val="F1F2F2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/>
                <a:t>EPDS: Edinburgh Postnatal Depression Scale; PHQ-9: Patient Health Questionnaire-9, GAD-7: Generalized Anxiety Disorder-7. </a:t>
              </a:r>
            </a:p>
            <a:p>
              <a:r>
                <a:rPr lang="en-US" sz="1600" dirty="0"/>
                <a:t>* Statistically significant difference in mean  PHQ-9 score at 6 </a:t>
              </a:r>
              <a:r>
                <a:rPr lang="en-US" sz="1600" dirty="0" err="1"/>
                <a:t>wk</a:t>
              </a:r>
              <a:r>
                <a:rPr lang="en-US" sz="1600" dirty="0"/>
                <a:t> compared to baseline in chatbot group (Mean difference -1.32, SD 3.40, p=0.025). </a:t>
              </a:r>
            </a:p>
            <a:p>
              <a:r>
                <a:rPr lang="en-US" sz="1600" dirty="0"/>
                <a:t>No statistically significant mean change of EPDS or GAD-7 scores at 6 </a:t>
              </a:r>
              <a:r>
                <a:rPr lang="en-US" sz="1600" dirty="0" err="1"/>
                <a:t>wk</a:t>
              </a:r>
              <a:r>
                <a:rPr lang="en-US" sz="1600" dirty="0"/>
                <a:t> compared to baseline (EPDS p=0.87, GAD-7 p=0.19).</a:t>
              </a:r>
            </a:p>
          </p:txBody>
        </p:sp>
        <p:sp>
          <p:nvSpPr>
            <p:cNvPr id="82" name="Frame 81">
              <a:extLst>
                <a:ext uri="{FF2B5EF4-FFF2-40B4-BE49-F238E27FC236}">
                  <a16:creationId xmlns:a16="http://schemas.microsoft.com/office/drawing/2014/main" id="{52CB45A7-2B45-E648-9F44-015180E7112F}"/>
                </a:ext>
              </a:extLst>
            </p:cNvPr>
            <p:cNvSpPr/>
            <p:nvPr/>
          </p:nvSpPr>
          <p:spPr>
            <a:xfrm>
              <a:off x="15075909" y="6896819"/>
              <a:ext cx="7589521" cy="7906369"/>
            </a:xfrm>
            <a:prstGeom prst="frame">
              <a:avLst>
                <a:gd name="adj1" fmla="val 79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CA899CAE-EC2E-9A44-B781-1C5C48A3D504}"/>
              </a:ext>
            </a:extLst>
          </p:cNvPr>
          <p:cNvSpPr txBox="1">
            <a:spLocks/>
          </p:cNvSpPr>
          <p:nvPr/>
        </p:nvSpPr>
        <p:spPr>
          <a:xfrm>
            <a:off x="562026" y="9078015"/>
            <a:ext cx="6280150" cy="536575"/>
          </a:xfrm>
          <a:prstGeom prst="rect">
            <a:avLst/>
          </a:prstGeom>
          <a:solidFill>
            <a:srgbClr val="002855"/>
          </a:solidFill>
        </p:spPr>
        <p:txBody>
          <a:bodyPr/>
          <a:lstStyle>
            <a:lvl1pPr marL="940479" indent="-940479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dirty="0">
                <a:solidFill>
                  <a:schemeClr val="bg1"/>
                </a:solidFill>
              </a:rPr>
              <a:t>STUDY DESIGN</a:t>
            </a:r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B348F9E4-AC96-0F48-9B5D-474995BF5630}"/>
              </a:ext>
            </a:extLst>
          </p:cNvPr>
          <p:cNvSpPr txBox="1">
            <a:spLocks/>
          </p:cNvSpPr>
          <p:nvPr/>
        </p:nvSpPr>
        <p:spPr>
          <a:xfrm>
            <a:off x="7216140" y="2984818"/>
            <a:ext cx="12981940" cy="536575"/>
          </a:xfrm>
          <a:prstGeom prst="rect">
            <a:avLst/>
          </a:prstGeom>
          <a:solidFill>
            <a:srgbClr val="002855"/>
          </a:solidFill>
        </p:spPr>
        <p:txBody>
          <a:bodyPr/>
          <a:lstStyle>
            <a:lvl1pPr marL="940479" indent="-940479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89" name="Text Placeholder 2">
            <a:extLst>
              <a:ext uri="{FF2B5EF4-FFF2-40B4-BE49-F238E27FC236}">
                <a16:creationId xmlns:a16="http://schemas.microsoft.com/office/drawing/2014/main" id="{A23C7F40-074B-684A-A452-F434A9BBCEDD}"/>
              </a:ext>
            </a:extLst>
          </p:cNvPr>
          <p:cNvSpPr txBox="1">
            <a:spLocks/>
          </p:cNvSpPr>
          <p:nvPr/>
        </p:nvSpPr>
        <p:spPr>
          <a:xfrm>
            <a:off x="20584160" y="3015298"/>
            <a:ext cx="6268720" cy="536575"/>
          </a:xfrm>
          <a:prstGeom prst="rect">
            <a:avLst/>
          </a:prstGeom>
          <a:solidFill>
            <a:srgbClr val="002855"/>
          </a:solidFill>
        </p:spPr>
        <p:txBody>
          <a:bodyPr/>
          <a:lstStyle>
            <a:lvl1pPr marL="940479" indent="-940479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dirty="0">
                <a:solidFill>
                  <a:schemeClr val="bg1"/>
                </a:solidFill>
              </a:rPr>
              <a:t>BASELINE CHARACTERISTICS</a:t>
            </a:r>
          </a:p>
        </p:txBody>
      </p:sp>
      <p:graphicFrame>
        <p:nvGraphicFramePr>
          <p:cNvPr id="91" name="Table 90">
            <a:extLst>
              <a:ext uri="{FF2B5EF4-FFF2-40B4-BE49-F238E27FC236}">
                <a16:creationId xmlns:a16="http://schemas.microsoft.com/office/drawing/2014/main" id="{7B57DC5E-59CA-5749-BD6E-15C1F81EA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285858"/>
              </p:ext>
            </p:extLst>
          </p:nvPr>
        </p:nvGraphicFramePr>
        <p:xfrm>
          <a:off x="20587819" y="3841532"/>
          <a:ext cx="6260857" cy="531601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603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2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1136">
                <a:tc>
                  <a:txBody>
                    <a:bodyPr/>
                    <a:lstStyle/>
                    <a:p>
                      <a:r>
                        <a:rPr lang="en-US" sz="1800" dirty="0"/>
                        <a:t>Characteristic</a:t>
                      </a:r>
                    </a:p>
                  </a:txBody>
                  <a:tcPr marB="0">
                    <a:solidFill>
                      <a:srgbClr val="C99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Control % (N=96)</a:t>
                      </a:r>
                    </a:p>
                  </a:txBody>
                  <a:tcPr marB="0">
                    <a:solidFill>
                      <a:srgbClr val="C997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Intervention % (N=96)</a:t>
                      </a:r>
                    </a:p>
                  </a:txBody>
                  <a:tcPr marB="0">
                    <a:solidFill>
                      <a:srgbClr val="C99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129">
                <a:tc>
                  <a:txBody>
                    <a:bodyPr/>
                    <a:lstStyle/>
                    <a:p>
                      <a:r>
                        <a:rPr lang="en-US" sz="1800" dirty="0"/>
                        <a:t>Age (years)</a:t>
                      </a:r>
                    </a:p>
                    <a:p>
                      <a:r>
                        <a:rPr lang="en-US" sz="1800" dirty="0"/>
                        <a:t>     18-34</a:t>
                      </a:r>
                    </a:p>
                    <a:p>
                      <a:r>
                        <a:rPr lang="en-US" sz="1800" dirty="0"/>
                        <a:t>     35+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56</a:t>
                      </a:r>
                    </a:p>
                    <a:p>
                      <a:pPr algn="ctr"/>
                      <a:r>
                        <a:rPr lang="en-US" sz="1800" dirty="0"/>
                        <a:t>44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59</a:t>
                      </a:r>
                    </a:p>
                    <a:p>
                      <a:pPr algn="ctr"/>
                      <a:r>
                        <a:rPr lang="en-US" sz="1800" dirty="0"/>
                        <a:t>41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4115">
                <a:tc>
                  <a:txBody>
                    <a:bodyPr/>
                    <a:lstStyle/>
                    <a:p>
                      <a:pPr marL="0" marR="0" indent="0" algn="l" defTabSz="4571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Race or ethnicity</a:t>
                      </a:r>
                    </a:p>
                    <a:p>
                      <a:r>
                        <a:rPr lang="en-US" sz="1800" dirty="0"/>
                        <a:t>     White</a:t>
                      </a:r>
                    </a:p>
                    <a:p>
                      <a:r>
                        <a:rPr lang="en-US" sz="1800" dirty="0"/>
                        <a:t>     Asian/PI</a:t>
                      </a:r>
                    </a:p>
                    <a:p>
                      <a:r>
                        <a:rPr lang="en-US" sz="1800" baseline="0" dirty="0"/>
                        <a:t>     Latino</a:t>
                      </a:r>
                    </a:p>
                    <a:p>
                      <a:r>
                        <a:rPr lang="en-US" sz="1800" baseline="0" dirty="0"/>
                        <a:t>     Other</a:t>
                      </a:r>
                      <a:endParaRPr lang="en-US" sz="18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34</a:t>
                      </a:r>
                    </a:p>
                    <a:p>
                      <a:pPr algn="ctr"/>
                      <a:r>
                        <a:rPr lang="en-US" sz="1800" dirty="0"/>
                        <a:t>41</a:t>
                      </a:r>
                    </a:p>
                    <a:p>
                      <a:pPr algn="ctr"/>
                      <a:r>
                        <a:rPr lang="en-US" sz="1800" dirty="0"/>
                        <a:t>20</a:t>
                      </a:r>
                    </a:p>
                    <a:p>
                      <a:pPr algn="ctr"/>
                      <a:r>
                        <a:rPr lang="en-US" sz="1800" dirty="0"/>
                        <a:t>5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46</a:t>
                      </a:r>
                    </a:p>
                    <a:p>
                      <a:pPr algn="ctr"/>
                      <a:r>
                        <a:rPr lang="en-US" sz="1800" dirty="0"/>
                        <a:t>39</a:t>
                      </a:r>
                    </a:p>
                    <a:p>
                      <a:pPr algn="ctr"/>
                      <a:r>
                        <a:rPr lang="en-US" sz="1800" dirty="0"/>
                        <a:t>8</a:t>
                      </a:r>
                    </a:p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142">
                <a:tc>
                  <a:txBody>
                    <a:bodyPr/>
                    <a:lstStyle/>
                    <a:p>
                      <a:r>
                        <a:rPr lang="en-US" sz="1800" dirty="0"/>
                        <a:t>Employed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76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77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142">
                <a:tc>
                  <a:txBody>
                    <a:bodyPr/>
                    <a:lstStyle/>
                    <a:p>
                      <a:r>
                        <a:rPr lang="en-US" sz="1800" dirty="0"/>
                        <a:t>Married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82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91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136">
                <a:tc>
                  <a:txBody>
                    <a:bodyPr/>
                    <a:lstStyle/>
                    <a:p>
                      <a:r>
                        <a:rPr lang="en-US" sz="1800" dirty="0"/>
                        <a:t>Pre-existing mental health condition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16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142">
                <a:tc>
                  <a:txBody>
                    <a:bodyPr/>
                    <a:lstStyle/>
                    <a:p>
                      <a:r>
                        <a:rPr lang="en-US" sz="1800" dirty="0"/>
                        <a:t>Previously on therapy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35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39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142">
                <a:tc>
                  <a:txBody>
                    <a:bodyPr/>
                    <a:lstStyle/>
                    <a:p>
                      <a:r>
                        <a:rPr lang="en-US" sz="1800" dirty="0"/>
                        <a:t>Currently on therapy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18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136">
                <a:tc>
                  <a:txBody>
                    <a:bodyPr/>
                    <a:lstStyle/>
                    <a:p>
                      <a:r>
                        <a:rPr lang="en-US" sz="1800" dirty="0"/>
                        <a:t>Comfort with use of mobile app for mood management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80</a:t>
                      </a:r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80</a:t>
                      </a:r>
                    </a:p>
                  </a:txBody>
                  <a:tcPr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2" name="Text Placeholder 2">
            <a:extLst>
              <a:ext uri="{FF2B5EF4-FFF2-40B4-BE49-F238E27FC236}">
                <a16:creationId xmlns:a16="http://schemas.microsoft.com/office/drawing/2014/main" id="{CA28CDBC-ECAB-664A-94F6-7B79C23C723F}"/>
              </a:ext>
            </a:extLst>
          </p:cNvPr>
          <p:cNvSpPr txBox="1">
            <a:spLocks/>
          </p:cNvSpPr>
          <p:nvPr/>
        </p:nvSpPr>
        <p:spPr>
          <a:xfrm>
            <a:off x="20568118" y="9472895"/>
            <a:ext cx="6268720" cy="536575"/>
          </a:xfrm>
          <a:prstGeom prst="rect">
            <a:avLst/>
          </a:prstGeom>
          <a:solidFill>
            <a:srgbClr val="002855"/>
          </a:solidFill>
        </p:spPr>
        <p:txBody>
          <a:bodyPr/>
          <a:lstStyle>
            <a:lvl1pPr marL="940479" indent="-940479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dirty="0">
                <a:solidFill>
                  <a:schemeClr val="bg1"/>
                </a:solidFill>
              </a:rPr>
              <a:t>CONCLUSIONS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CEE1C23-DF66-F445-A276-F0061B7B99CE}"/>
              </a:ext>
            </a:extLst>
          </p:cNvPr>
          <p:cNvSpPr txBox="1"/>
          <p:nvPr/>
        </p:nvSpPr>
        <p:spPr>
          <a:xfrm>
            <a:off x="20750455" y="10054768"/>
            <a:ext cx="6071616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/>
                <a:cs typeface="Arial"/>
              </a:rPr>
              <a:t>In this self-selected group of postpartum women, use of an automated conversational agent improved mean PHQ-9 score but not EPDS or GAD-7 scores in women who did not have baseline clinical levels of depression or anxiety by the aforementioned scales</a:t>
            </a:r>
            <a:r>
              <a:rPr lang="en-US" sz="2200" b="1" dirty="0">
                <a:latin typeface="Arial"/>
                <a:cs typeface="Arial"/>
              </a:rPr>
              <a:t>. The use of a chatbot demonstrated improved depression scores with sustained normative mood at 6 w postpartum. </a:t>
            </a:r>
            <a:r>
              <a:rPr lang="en-US" sz="2200" dirty="0">
                <a:latin typeface="Arial"/>
                <a:cs typeface="Arial"/>
              </a:rPr>
              <a:t>Participants showed high satisfaction with and acceptability of a chatbot in the 6-wk postpartum period. Future studies are encouraged to analyze the utility of such digital therapeutics, specifically among women with clinical levels of postpartum depression.</a:t>
            </a:r>
          </a:p>
          <a:p>
            <a:endParaRPr lang="en-US" dirty="0"/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65D8FB59-CC33-7049-83D1-A50F106F2AF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24"/>
          <a:stretch/>
        </p:blipFill>
        <p:spPr>
          <a:xfrm>
            <a:off x="21318886" y="15299723"/>
            <a:ext cx="2155494" cy="764399"/>
          </a:xfrm>
          <a:prstGeom prst="rect">
            <a:avLst/>
          </a:prstGeom>
        </p:spPr>
      </p:pic>
      <p:pic>
        <p:nvPicPr>
          <p:cNvPr id="96" name="Picture 95" descr="MCHRI_Logo_LeftAligned_TwoColor_Stanford.eps">
            <a:extLst>
              <a:ext uri="{FF2B5EF4-FFF2-40B4-BE49-F238E27FC236}">
                <a16:creationId xmlns:a16="http://schemas.microsoft.com/office/drawing/2014/main" id="{2A249C93-46B2-DA4F-BEE2-C4C43DA5A00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5082" y="15326496"/>
            <a:ext cx="2404350" cy="490151"/>
          </a:xfrm>
          <a:prstGeom prst="rect">
            <a:avLst/>
          </a:prstGeom>
        </p:spPr>
      </p:pic>
      <p:pic>
        <p:nvPicPr>
          <p:cNvPr id="98" name="Picture 97" descr="Qr code&#10;&#10;Description automatically generated">
            <a:extLst>
              <a:ext uri="{FF2B5EF4-FFF2-40B4-BE49-F238E27FC236}">
                <a16:creationId xmlns:a16="http://schemas.microsoft.com/office/drawing/2014/main" id="{AD5F6008-F0C0-9C48-B7C3-0703C513B80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370" y="4692650"/>
            <a:ext cx="21971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23945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1457</TotalTime>
  <Words>697</Words>
  <Application>Microsoft Macintosh PowerPoint</Application>
  <PresentationFormat>Custom</PresentationFormat>
  <Paragraphs>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Trebuchet MS</vt:lpstr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Anita Gunaseelan</cp:lastModifiedBy>
  <cp:revision>54</cp:revision>
  <dcterms:created xsi:type="dcterms:W3CDTF">2012-02-06T18:46:22Z</dcterms:created>
  <dcterms:modified xsi:type="dcterms:W3CDTF">2021-02-16T22:15:55Z</dcterms:modified>
</cp:coreProperties>
</file>